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58" r:id="rId5"/>
    <p:sldId id="335" r:id="rId6"/>
    <p:sldId id="336" r:id="rId7"/>
    <p:sldId id="337" r:id="rId8"/>
    <p:sldId id="341" r:id="rId9"/>
    <p:sldId id="342" r:id="rId10"/>
    <p:sldId id="340" r:id="rId1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D041BA-4AFA-4F13-82BC-781365038C0F}" type="datetime1">
              <a:rPr lang="es-ES" smtClean="0"/>
              <a:t>04/10/2020</a:t>
            </a:fld>
            <a:endParaRPr lang="es-ES"/>
          </a:p>
        </p:txBody>
      </p:sp>
      <p:sp>
        <p:nvSpPr>
          <p:cNvPr id="4" name="Marcador de pie de página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es-ES" smtClean="0"/>
              <a:t>‹#›</a:t>
            </a:fld>
            <a:endParaRPr lang="es-E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DB5A2-E9D4-4263-9451-16E1E8A66259}" type="datetime1">
              <a:rPr lang="es-ES" noProof="0" smtClean="0"/>
              <a:t>04/10/2020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es-ES" noProof="0" smtClean="0"/>
              <a:t>‹#›</a:t>
            </a:fld>
            <a:endParaRPr lang="es-ES" noProof="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1</a:t>
            </a:fld>
            <a:endParaRPr lang="es-ES"/>
          </a:p>
        </p:txBody>
      </p:sp>
    </p:spTree>
    <p:extLst>
      <p:ext uri="{BB962C8B-B14F-4D97-AF65-F5344CB8AC3E}">
        <p14:creationId xmlns:p14="http://schemas.microsoft.com/office/powerpoint/2010/main" val="422888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2</a:t>
            </a:fld>
            <a:endParaRPr lang="es-ES"/>
          </a:p>
        </p:txBody>
      </p:sp>
    </p:spTree>
    <p:extLst>
      <p:ext uri="{BB962C8B-B14F-4D97-AF65-F5344CB8AC3E}">
        <p14:creationId xmlns:p14="http://schemas.microsoft.com/office/powerpoint/2010/main" val="2467500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ángulo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es-ES" noProof="0"/>
              <a:t>Haga clic para modificar el estilo de título del patrón</a:t>
            </a:r>
          </a:p>
        </p:txBody>
      </p:sp>
      <p:sp>
        <p:nvSpPr>
          <p:cNvPr id="3" name="Subtítulo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p>
            <a:pPr rtl="0"/>
            <a:fld id="{A99C4F06-3B18-4450-8B5C-B6AF0DDC1F93}"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9255346" y="2750337"/>
            <a:ext cx="1171888" cy="1356442"/>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453051"/>
          </a:xfrm>
        </p:spPr>
        <p:txBody>
          <a:bodyPr rtlCol="0" anchor="b">
            <a:normAutofit/>
          </a:bodyPr>
          <a:lstStyle>
            <a:lvl1pPr>
              <a:defRPr sz="24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3A5A5C0-0742-4BAF-A95B-E31DBCF725E0}"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214168C6-B521-419C-B633-C989CA8C2FB2}"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a:xfrm>
            <a:off x="10729455" y="471161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127856" y="609598"/>
            <a:ext cx="8718877" cy="3036061"/>
          </a:xfrm>
        </p:spPr>
        <p:txBody>
          <a:bodyPr rtlCol="0" anchor="ctr"/>
          <a:lstStyle>
            <a:lvl1pPr>
              <a:defRPr sz="3200"/>
            </a:lvl1pPr>
          </a:lstStyle>
          <a:p>
            <a:pPr rtl="0"/>
            <a:r>
              <a:rPr lang="es-ES" noProof="0"/>
              <a:t>Haga clic para modificar el estilo del título del patrón</a:t>
            </a:r>
          </a:p>
        </p:txBody>
      </p:sp>
      <p:sp>
        <p:nvSpPr>
          <p:cNvPr id="12" name="Marcador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DD51705-F3ED-4B2B-9471-CD8F1DB522AA}"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Imagen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ángulo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5"/>
            <a:ext cx="9613862" cy="588535"/>
          </a:xfrm>
        </p:spPr>
        <p:txBody>
          <a:bodyPr rtlCol="0" anchor="b"/>
          <a:lstStyle>
            <a:lvl1pP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7A284CCC-4056-4570-8AEA-229DEE3B12F8}"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98C28A65-5BEE-4ADB-A5D5-FD0548AD2D25}"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2CEE06BA-6AC2-4F76-ABCF-8AC03FF29507}"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ángulo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lvl1pPr algn="r">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F9FDC4E1-CD82-4576-A68D-23C747E06000}"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2" cy="4353760"/>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0322" y="609597"/>
            <a:ext cx="8870004" cy="5326589"/>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6807126" y="5936187"/>
            <a:ext cx="2743200" cy="365125"/>
          </a:xfrm>
        </p:spPr>
        <p:txBody>
          <a:bodyPr rtlCol="0"/>
          <a:lstStyle/>
          <a:p>
            <a:pPr rtl="0"/>
            <a:fld id="{6E118DC5-BEF0-4E53-B12A-53F5EFA97F0A}" type="datetime1">
              <a:rPr lang="es-ES" noProof="0" smtClean="0"/>
              <a:t>04/10/2020</a:t>
            </a:fld>
            <a:endParaRPr lang="es-ES" noProof="0"/>
          </a:p>
        </p:txBody>
      </p:sp>
      <p:sp>
        <p:nvSpPr>
          <p:cNvPr id="5" name="Marcador de pie de página 4"/>
          <p:cNvSpPr>
            <a:spLocks noGrp="1"/>
          </p:cNvSpPr>
          <p:nvPr>
            <p:ph type="ftr" sz="quarter" idx="11"/>
          </p:nvPr>
        </p:nvSpPr>
        <p:spPr>
          <a:xfrm>
            <a:off x="680321" y="5936188"/>
            <a:ext cx="6126805"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es-ES" noProof="0" smtClean="0"/>
              <a:pPr rtl="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738B830-4E13-48E9-A174-2A0024B11C61}"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5214CF09-BEA9-4757-9980-E99B729AE1F1}"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14C2663-CFA7-4042-A682-EEEA2E2604DA}"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A8024F09-AB3F-4BA8-9ECC-D65A50F28CD5}" type="datetime1">
              <a:rPr lang="es-ES" noProof="0" smtClean="0"/>
              <a:t>04/10/2020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422CB20F-B561-49B0-BC31-C8ACCAE24B8D}"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06588806-B258-4010-9532-0211BFB15C20}" type="datetime1">
              <a:rPr lang="es-ES" noProof="0" smtClean="0"/>
              <a:t>04/10/2020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685846" y="2336873"/>
            <a:ext cx="5608336" cy="3599313"/>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p:txBody>
          <a:bodyPr rtlCol="0"/>
          <a:lstStyle/>
          <a:p>
            <a:pPr rtl="0"/>
            <a:fld id="{4D862A7F-3772-4176-9089-87E19DB48C38}"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753228"/>
            <a:ext cx="9613857" cy="1080938"/>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editar el estilo de texto del patrón</a:t>
            </a:r>
          </a:p>
        </p:txBody>
      </p:sp>
      <p:sp>
        <p:nvSpPr>
          <p:cNvPr id="5" name="Marcador de fecha 4"/>
          <p:cNvSpPr>
            <a:spLocks noGrp="1"/>
          </p:cNvSpPr>
          <p:nvPr>
            <p:ph type="dt" sz="half" idx="10"/>
          </p:nvPr>
        </p:nvSpPr>
        <p:spPr/>
        <p:txBody>
          <a:bodyPr rtlCol="0"/>
          <a:lstStyle/>
          <a:p>
            <a:pPr rtl="0"/>
            <a:fld id="{0551AAC7-DB46-4328-BC35-DDB5193FF632}"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6A80AEF-1058-4D07-A120-45C86EB1FB53}" type="datetime1">
              <a:rPr lang="es-ES" noProof="0" smtClean="0"/>
              <a:t>04/10/2020</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Imagen 8" descr="imagen abstracta geométrica">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3"/>
          <a:srcRect t="10360" r="9091" b="10360"/>
          <a:stretch/>
        </p:blipFill>
        <p:spPr>
          <a:xfrm>
            <a:off x="-3176" y="9"/>
            <a:ext cx="12192000" cy="6857991"/>
          </a:xfrm>
          <a:prstGeom prst="rect">
            <a:avLst/>
          </a:prstGeom>
        </p:spPr>
      </p:pic>
      <p:sp>
        <p:nvSpPr>
          <p:cNvPr id="25" name="Rectángulo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F6AF5ED-FC20-4831-8454-D57E6A498BE8}"/>
              </a:ext>
            </a:extLst>
          </p:cNvPr>
          <p:cNvSpPr>
            <a:spLocks noGrp="1"/>
          </p:cNvSpPr>
          <p:nvPr>
            <p:ph type="ctrTitle"/>
          </p:nvPr>
        </p:nvSpPr>
        <p:spPr>
          <a:xfrm>
            <a:off x="532952" y="4402062"/>
            <a:ext cx="8428217" cy="940240"/>
          </a:xfrm>
        </p:spPr>
        <p:txBody>
          <a:bodyPr rtlCol="0">
            <a:normAutofit/>
          </a:bodyPr>
          <a:lstStyle/>
          <a:p>
            <a:r>
              <a:rPr lang="es-ES" sz="4800" noProof="1"/>
              <a:t>Global Fire Detect</a:t>
            </a:r>
          </a:p>
        </p:txBody>
      </p:sp>
      <p:sp>
        <p:nvSpPr>
          <p:cNvPr id="3" name="Subtítulo 2">
            <a:extLst>
              <a:ext uri="{FF2B5EF4-FFF2-40B4-BE49-F238E27FC236}">
                <a16:creationId xmlns:a16="http://schemas.microsoft.com/office/drawing/2014/main" id="{4129664F-1730-4E16-9129-9C058466EFC7}"/>
              </a:ext>
            </a:extLst>
          </p:cNvPr>
          <p:cNvSpPr>
            <a:spLocks noGrp="1"/>
          </p:cNvSpPr>
          <p:nvPr>
            <p:ph type="subTitle" idx="1"/>
          </p:nvPr>
        </p:nvSpPr>
        <p:spPr>
          <a:xfrm>
            <a:off x="848063" y="5408277"/>
            <a:ext cx="8133478" cy="406566"/>
          </a:xfrm>
        </p:spPr>
        <p:txBody>
          <a:bodyPr rtlCol="0">
            <a:normAutofit/>
          </a:bodyPr>
          <a:lstStyle/>
          <a:p>
            <a:pPr rtl="0"/>
            <a:r>
              <a:rPr lang="es-ES" sz="1800" noProof="1"/>
              <a:t>NASA International Space Apps Challenge</a:t>
            </a:r>
          </a:p>
        </p:txBody>
      </p:sp>
      <p:sp>
        <p:nvSpPr>
          <p:cNvPr id="29" name="Rectángulo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7" name="Rectángulo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ángulo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5" name="Imagen 4">
            <a:extLst>
              <a:ext uri="{FF2B5EF4-FFF2-40B4-BE49-F238E27FC236}">
                <a16:creationId xmlns:a16="http://schemas.microsoft.com/office/drawing/2014/main" id="{BD6E8EA0-9C9D-4D99-8BA2-C76BEF063429}"/>
              </a:ext>
            </a:extLst>
          </p:cNvPr>
          <p:cNvPicPr>
            <a:picLocks noChangeAspect="1"/>
          </p:cNvPicPr>
          <p:nvPr/>
        </p:nvPicPr>
        <p:blipFill>
          <a:blip r:embed="rId6"/>
          <a:stretch>
            <a:fillRect/>
          </a:stretch>
        </p:blipFill>
        <p:spPr>
          <a:xfrm>
            <a:off x="-130174" y="4049396"/>
            <a:ext cx="3296224" cy="2136079"/>
          </a:xfrm>
          <a:prstGeom prst="rect">
            <a:avLst/>
          </a:prstGeom>
        </p:spPr>
      </p:pic>
      <p:pic>
        <p:nvPicPr>
          <p:cNvPr id="8" name="Imagen 7">
            <a:extLst>
              <a:ext uri="{FF2B5EF4-FFF2-40B4-BE49-F238E27FC236}">
                <a16:creationId xmlns:a16="http://schemas.microsoft.com/office/drawing/2014/main" id="{00ABC12B-6371-41A2-AAF9-2C77A804E3F7}"/>
              </a:ext>
            </a:extLst>
          </p:cNvPr>
          <p:cNvPicPr>
            <a:picLocks noChangeAspect="1"/>
          </p:cNvPicPr>
          <p:nvPr/>
        </p:nvPicPr>
        <p:blipFill>
          <a:blip r:embed="rId7"/>
          <a:stretch>
            <a:fillRect/>
          </a:stretch>
        </p:blipFill>
        <p:spPr>
          <a:xfrm>
            <a:off x="9221519" y="4402062"/>
            <a:ext cx="2857500" cy="1143000"/>
          </a:xfrm>
          <a:prstGeom prst="rect">
            <a:avLst/>
          </a:prstGeom>
        </p:spPr>
      </p:pic>
    </p:spTree>
    <p:extLst>
      <p:ext uri="{BB962C8B-B14F-4D97-AF65-F5344CB8AC3E}">
        <p14:creationId xmlns:p14="http://schemas.microsoft.com/office/powerpoint/2010/main" val="101768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ángulo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73" name="Imagen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Marcador de contenido 2">
            <a:extLst>
              <a:ext uri="{FF2B5EF4-FFF2-40B4-BE49-F238E27FC236}">
                <a16:creationId xmlns:a16="http://schemas.microsoft.com/office/drawing/2014/main" id="{231938DA-620A-4CBC-BBE9-7431181FEEAC}"/>
              </a:ext>
            </a:extLst>
          </p:cNvPr>
          <p:cNvSpPr>
            <a:spLocks noGrp="1"/>
          </p:cNvSpPr>
          <p:nvPr>
            <p:ph idx="1"/>
          </p:nvPr>
        </p:nvSpPr>
        <p:spPr>
          <a:xfrm>
            <a:off x="680322" y="2336873"/>
            <a:ext cx="5041628" cy="3599316"/>
          </a:xfrm>
        </p:spPr>
        <p:txBody>
          <a:bodyPr rtlCol="0">
            <a:normAutofit lnSpcReduction="10000"/>
          </a:bodyPr>
          <a:lstStyle/>
          <a:p>
            <a:pPr rtl="0">
              <a:lnSpc>
                <a:spcPct val="100000"/>
              </a:lnSpc>
            </a:pPr>
            <a:r>
              <a:rPr lang="es-MX" sz="2000" noProof="1"/>
              <a:t>Ayudar a prevenir incendios forestales</a:t>
            </a:r>
          </a:p>
          <a:p>
            <a:pPr rtl="0">
              <a:lnSpc>
                <a:spcPct val="100000"/>
              </a:lnSpc>
            </a:pPr>
            <a:r>
              <a:rPr lang="es-MX" sz="2000" noProof="1"/>
              <a:t>Alertar a los bomberos para que ellos puedan llegar antes de que el incendio se propague demasiado.</a:t>
            </a:r>
          </a:p>
          <a:p>
            <a:pPr rtl="0">
              <a:lnSpc>
                <a:spcPct val="100000"/>
              </a:lnSpc>
            </a:pPr>
            <a:r>
              <a:rPr lang="es-MX" sz="2000" noProof="1"/>
              <a:t>Informar a las personas para que sepan que hacer ante un incendio</a:t>
            </a:r>
          </a:p>
          <a:p>
            <a:pPr rtl="0">
              <a:lnSpc>
                <a:spcPct val="100000"/>
              </a:lnSpc>
            </a:pPr>
            <a:r>
              <a:rPr lang="es-MX" sz="2000" noProof="1"/>
              <a:t>Tener un mapa para saber que zonas son mas propensas a un incendio</a:t>
            </a:r>
          </a:p>
          <a:p>
            <a:pPr rtl="0">
              <a:lnSpc>
                <a:spcPct val="100000"/>
              </a:lnSpc>
            </a:pPr>
            <a:r>
              <a:rPr lang="es-MX" sz="2000" noProof="1"/>
              <a:t>Visualizar las zonas las cuales tienen posibilidad de que se propague </a:t>
            </a:r>
            <a:endParaRPr lang="es-ES" sz="2000" noProof="1"/>
          </a:p>
          <a:p>
            <a:pPr rtl="0">
              <a:lnSpc>
                <a:spcPct val="100000"/>
              </a:lnSpc>
            </a:pPr>
            <a:endParaRPr lang="es-ES" sz="2000" noProof="1"/>
          </a:p>
          <a:p>
            <a:pPr rtl="0">
              <a:lnSpc>
                <a:spcPct val="100000"/>
              </a:lnSpc>
            </a:pPr>
            <a:endParaRPr lang="es-ES" sz="2000" noProof="1"/>
          </a:p>
        </p:txBody>
      </p:sp>
      <p:pic>
        <p:nvPicPr>
          <p:cNvPr id="10" name="Imagen 9">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a:stretch/>
        </p:blipFill>
        <p:spPr>
          <a:xfrm>
            <a:off x="5895975" y="0"/>
            <a:ext cx="6296605" cy="6858000"/>
          </a:xfrm>
          <a:prstGeom prst="rect">
            <a:avLst/>
          </a:prstGeom>
          <a:ln>
            <a:noFill/>
          </a:ln>
          <a:effectLst/>
        </p:spPr>
      </p:pic>
      <p:sp>
        <p:nvSpPr>
          <p:cNvPr id="75" name="Rectángulo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EFDF349-B4ED-4B46-89D0-6CCB5684D201}"/>
              </a:ext>
            </a:extLst>
          </p:cNvPr>
          <p:cNvSpPr>
            <a:spLocks noGrp="1"/>
          </p:cNvSpPr>
          <p:nvPr>
            <p:ph type="title"/>
          </p:nvPr>
        </p:nvSpPr>
        <p:spPr>
          <a:xfrm>
            <a:off x="573789" y="695790"/>
            <a:ext cx="5658335" cy="1080938"/>
          </a:xfrm>
        </p:spPr>
        <p:txBody>
          <a:bodyPr rtlCol="0">
            <a:normAutofit/>
          </a:bodyPr>
          <a:lstStyle/>
          <a:p>
            <a:pPr rtl="0"/>
            <a:r>
              <a:rPr lang="es-ES" noProof="1"/>
              <a:t>Proposito de la aplicacion</a:t>
            </a:r>
          </a:p>
        </p:txBody>
      </p:sp>
      <p:pic>
        <p:nvPicPr>
          <p:cNvPr id="77" name="Imagen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44644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A54A2A-8720-4609-A4BD-C1FE3FEE99B4}"/>
              </a:ext>
            </a:extLst>
          </p:cNvPr>
          <p:cNvSpPr>
            <a:spLocks noGrp="1"/>
          </p:cNvSpPr>
          <p:nvPr>
            <p:ph type="title"/>
          </p:nvPr>
        </p:nvSpPr>
        <p:spPr>
          <a:xfrm>
            <a:off x="680321" y="753227"/>
            <a:ext cx="9613859" cy="1080940"/>
          </a:xfrm>
        </p:spPr>
        <p:txBody>
          <a:bodyPr anchor="ctr">
            <a:normAutofit/>
          </a:bodyPr>
          <a:lstStyle/>
          <a:p>
            <a:r>
              <a:rPr lang="es-MX" dirty="0"/>
              <a:t>Características de la aplicación. </a:t>
            </a:r>
            <a:endParaRPr lang="es-AR" dirty="0"/>
          </a:p>
        </p:txBody>
      </p:sp>
      <p:sp>
        <p:nvSpPr>
          <p:cNvPr id="4" name="Marcador de texto 3">
            <a:extLst>
              <a:ext uri="{FF2B5EF4-FFF2-40B4-BE49-F238E27FC236}">
                <a16:creationId xmlns:a16="http://schemas.microsoft.com/office/drawing/2014/main" id="{1EF9CB4A-5407-4FBD-82F3-09A50C207312}"/>
              </a:ext>
            </a:extLst>
          </p:cNvPr>
          <p:cNvSpPr>
            <a:spLocks noGrp="1"/>
          </p:cNvSpPr>
          <p:nvPr>
            <p:ph type="body" sz="half" idx="2"/>
          </p:nvPr>
        </p:nvSpPr>
        <p:spPr>
          <a:xfrm>
            <a:off x="564912" y="1834167"/>
            <a:ext cx="4582524" cy="4075089"/>
          </a:xfrm>
        </p:spPr>
        <p:txBody>
          <a:bodyPr anchor="ctr">
            <a:normAutofit/>
          </a:bodyPr>
          <a:lstStyle/>
          <a:p>
            <a:endParaRPr lang="es-MX" dirty="0"/>
          </a:p>
          <a:p>
            <a:pPr rtl="0">
              <a:lnSpc>
                <a:spcPct val="100000"/>
              </a:lnSpc>
            </a:pPr>
            <a:r>
              <a:rPr lang="es-MX" noProof="1"/>
              <a:t>La App cuenta con un mapa que utiliza los sensores MODIS/SAMP.</a:t>
            </a:r>
          </a:p>
          <a:p>
            <a:pPr marL="285750" indent="-285750" rtl="0">
              <a:lnSpc>
                <a:spcPct val="100000"/>
              </a:lnSpc>
              <a:buFont typeface="Arial" panose="020B0604020202020204" pitchFamily="34" charset="0"/>
              <a:buChar char="•"/>
            </a:pPr>
            <a:r>
              <a:rPr lang="es-MX" noProof="1"/>
              <a:t>En el mapa se indican zonas quemadas (color rojo).</a:t>
            </a:r>
          </a:p>
          <a:p>
            <a:pPr marL="285750" indent="-285750" rtl="0">
              <a:lnSpc>
                <a:spcPct val="100000"/>
              </a:lnSpc>
              <a:buFont typeface="Arial" panose="020B0604020202020204" pitchFamily="34" charset="0"/>
              <a:buChar char="•"/>
            </a:pPr>
            <a:r>
              <a:rPr lang="es-MX" noProof="1"/>
              <a:t>Zonas ya incendiadas históricamente  (naranja).</a:t>
            </a:r>
          </a:p>
          <a:p>
            <a:pPr marL="285750" indent="-285750" rtl="0">
              <a:lnSpc>
                <a:spcPct val="100000"/>
              </a:lnSpc>
              <a:buFont typeface="Arial" panose="020B0604020202020204" pitchFamily="34" charset="0"/>
              <a:buChar char="•"/>
            </a:pPr>
            <a:r>
              <a:rPr lang="es-MX" noProof="1"/>
              <a:t>Zonas de posible propagación (amarillo)</a:t>
            </a:r>
          </a:p>
          <a:p>
            <a:pPr marL="285750" indent="-285750" rtl="0">
              <a:lnSpc>
                <a:spcPct val="100000"/>
              </a:lnSpc>
              <a:buFont typeface="Arial" panose="020B0604020202020204" pitchFamily="34" charset="0"/>
              <a:buChar char="•"/>
            </a:pPr>
            <a:r>
              <a:rPr lang="es-MX" noProof="1"/>
              <a:t>Zonas con poca probabilidad de incendio (verde).</a:t>
            </a:r>
            <a:endParaRPr lang="es-MX" dirty="0"/>
          </a:p>
        </p:txBody>
      </p:sp>
      <p:pic>
        <p:nvPicPr>
          <p:cNvPr id="11" name="Marcador de contenido 10">
            <a:extLst>
              <a:ext uri="{FF2B5EF4-FFF2-40B4-BE49-F238E27FC236}">
                <a16:creationId xmlns:a16="http://schemas.microsoft.com/office/drawing/2014/main" id="{D9D8D8F2-4734-492E-ACDF-31C633BBAA96}"/>
              </a:ext>
            </a:extLst>
          </p:cNvPr>
          <p:cNvPicPr>
            <a:picLocks noGrp="1" noChangeAspect="1"/>
          </p:cNvPicPr>
          <p:nvPr>
            <p:ph idx="1"/>
          </p:nvPr>
        </p:nvPicPr>
        <p:blipFill>
          <a:blip r:embed="rId2"/>
          <a:stretch>
            <a:fillRect/>
          </a:stretch>
        </p:blipFill>
        <p:spPr>
          <a:xfrm>
            <a:off x="5487250" y="4739432"/>
            <a:ext cx="921912" cy="933109"/>
          </a:xfrm>
        </p:spPr>
      </p:pic>
      <p:pic>
        <p:nvPicPr>
          <p:cNvPr id="14" name="Imagen 13">
            <a:extLst>
              <a:ext uri="{FF2B5EF4-FFF2-40B4-BE49-F238E27FC236}">
                <a16:creationId xmlns:a16="http://schemas.microsoft.com/office/drawing/2014/main" id="{EA90CA99-1397-471F-B98B-CDB833435386}"/>
              </a:ext>
            </a:extLst>
          </p:cNvPr>
          <p:cNvPicPr>
            <a:picLocks noChangeAspect="1"/>
          </p:cNvPicPr>
          <p:nvPr/>
        </p:nvPicPr>
        <p:blipFill>
          <a:blip r:embed="rId3"/>
          <a:stretch>
            <a:fillRect/>
          </a:stretch>
        </p:blipFill>
        <p:spPr>
          <a:xfrm>
            <a:off x="4457217" y="1185459"/>
            <a:ext cx="3148255" cy="4452760"/>
          </a:xfrm>
          <a:prstGeom prst="rect">
            <a:avLst/>
          </a:prstGeom>
        </p:spPr>
      </p:pic>
      <p:pic>
        <p:nvPicPr>
          <p:cNvPr id="19" name="Imagen 18">
            <a:extLst>
              <a:ext uri="{FF2B5EF4-FFF2-40B4-BE49-F238E27FC236}">
                <a16:creationId xmlns:a16="http://schemas.microsoft.com/office/drawing/2014/main" id="{2113CACB-E001-4CFC-8FFE-269FA46B4A04}"/>
              </a:ext>
            </a:extLst>
          </p:cNvPr>
          <p:cNvPicPr>
            <a:picLocks noChangeAspect="1"/>
          </p:cNvPicPr>
          <p:nvPr/>
        </p:nvPicPr>
        <p:blipFill>
          <a:blip r:embed="rId4"/>
          <a:stretch>
            <a:fillRect/>
          </a:stretch>
        </p:blipFill>
        <p:spPr>
          <a:xfrm>
            <a:off x="8471700" y="4636655"/>
            <a:ext cx="1307859" cy="1225512"/>
          </a:xfrm>
          <a:prstGeom prst="rect">
            <a:avLst/>
          </a:prstGeom>
        </p:spPr>
      </p:pic>
      <p:pic>
        <p:nvPicPr>
          <p:cNvPr id="21" name="Imagen 20">
            <a:extLst>
              <a:ext uri="{FF2B5EF4-FFF2-40B4-BE49-F238E27FC236}">
                <a16:creationId xmlns:a16="http://schemas.microsoft.com/office/drawing/2014/main" id="{9BE61546-AC0A-40AE-BE29-3C07043094F3}"/>
              </a:ext>
            </a:extLst>
          </p:cNvPr>
          <p:cNvPicPr>
            <a:picLocks noChangeAspect="1"/>
          </p:cNvPicPr>
          <p:nvPr/>
        </p:nvPicPr>
        <p:blipFill>
          <a:blip r:embed="rId5"/>
          <a:stretch>
            <a:fillRect/>
          </a:stretch>
        </p:blipFill>
        <p:spPr>
          <a:xfrm>
            <a:off x="8522885" y="995833"/>
            <a:ext cx="1271835" cy="2684986"/>
          </a:xfrm>
          <a:prstGeom prst="rect">
            <a:avLst/>
          </a:prstGeom>
        </p:spPr>
      </p:pic>
      <p:sp>
        <p:nvSpPr>
          <p:cNvPr id="22" name="CuadroTexto 21">
            <a:extLst>
              <a:ext uri="{FF2B5EF4-FFF2-40B4-BE49-F238E27FC236}">
                <a16:creationId xmlns:a16="http://schemas.microsoft.com/office/drawing/2014/main" id="{3B3A0868-D9CD-4F23-8CEC-476414A20FF2}"/>
              </a:ext>
            </a:extLst>
          </p:cNvPr>
          <p:cNvSpPr txBox="1"/>
          <p:nvPr/>
        </p:nvSpPr>
        <p:spPr>
          <a:xfrm>
            <a:off x="6409162" y="2904986"/>
            <a:ext cx="1803344" cy="646331"/>
          </a:xfrm>
          <a:prstGeom prst="rect">
            <a:avLst/>
          </a:prstGeom>
          <a:noFill/>
        </p:spPr>
        <p:txBody>
          <a:bodyPr wrap="square" rtlCol="0">
            <a:spAutoFit/>
          </a:bodyPr>
          <a:lstStyle/>
          <a:p>
            <a:r>
              <a:rPr lang="es-MX" dirty="0"/>
              <a:t>Zona Incendiándose</a:t>
            </a:r>
            <a:endParaRPr lang="es-AR" dirty="0"/>
          </a:p>
        </p:txBody>
      </p:sp>
      <p:sp>
        <p:nvSpPr>
          <p:cNvPr id="24" name="CuadroTexto 23">
            <a:extLst>
              <a:ext uri="{FF2B5EF4-FFF2-40B4-BE49-F238E27FC236}">
                <a16:creationId xmlns:a16="http://schemas.microsoft.com/office/drawing/2014/main" id="{CA18C5FF-65F9-4CB3-94E4-69E820D421A4}"/>
              </a:ext>
            </a:extLst>
          </p:cNvPr>
          <p:cNvSpPr txBox="1"/>
          <p:nvPr/>
        </p:nvSpPr>
        <p:spPr>
          <a:xfrm>
            <a:off x="6420313" y="4875127"/>
            <a:ext cx="1792193" cy="923330"/>
          </a:xfrm>
          <a:prstGeom prst="rect">
            <a:avLst/>
          </a:prstGeom>
          <a:noFill/>
        </p:spPr>
        <p:txBody>
          <a:bodyPr wrap="square" rtlCol="0">
            <a:spAutoFit/>
          </a:bodyPr>
          <a:lstStyle/>
          <a:p>
            <a:r>
              <a:rPr lang="es-MX" dirty="0"/>
              <a:t>Zonas ya incendiadas históricamente </a:t>
            </a:r>
            <a:endParaRPr lang="es-AR" dirty="0"/>
          </a:p>
        </p:txBody>
      </p:sp>
      <p:sp>
        <p:nvSpPr>
          <p:cNvPr id="25" name="CuadroTexto 24">
            <a:extLst>
              <a:ext uri="{FF2B5EF4-FFF2-40B4-BE49-F238E27FC236}">
                <a16:creationId xmlns:a16="http://schemas.microsoft.com/office/drawing/2014/main" id="{797F814A-916F-4056-A326-1E92BAD89AD6}"/>
              </a:ext>
            </a:extLst>
          </p:cNvPr>
          <p:cNvSpPr txBox="1"/>
          <p:nvPr/>
        </p:nvSpPr>
        <p:spPr>
          <a:xfrm>
            <a:off x="9779559" y="2963634"/>
            <a:ext cx="2110168" cy="646331"/>
          </a:xfrm>
          <a:prstGeom prst="rect">
            <a:avLst/>
          </a:prstGeom>
          <a:noFill/>
        </p:spPr>
        <p:txBody>
          <a:bodyPr wrap="square" rtlCol="0">
            <a:spAutoFit/>
          </a:bodyPr>
          <a:lstStyle/>
          <a:p>
            <a:r>
              <a:rPr lang="es-MX" dirty="0"/>
              <a:t>Zonas de posibles incendios</a:t>
            </a:r>
            <a:endParaRPr lang="es-AR" dirty="0"/>
          </a:p>
        </p:txBody>
      </p:sp>
      <p:sp>
        <p:nvSpPr>
          <p:cNvPr id="26" name="CuadroTexto 25">
            <a:extLst>
              <a:ext uri="{FF2B5EF4-FFF2-40B4-BE49-F238E27FC236}">
                <a16:creationId xmlns:a16="http://schemas.microsoft.com/office/drawing/2014/main" id="{6E181B82-A44E-4F78-920A-C9B4DEFFA975}"/>
              </a:ext>
            </a:extLst>
          </p:cNvPr>
          <p:cNvSpPr txBox="1"/>
          <p:nvPr/>
        </p:nvSpPr>
        <p:spPr>
          <a:xfrm>
            <a:off x="9794720" y="4882820"/>
            <a:ext cx="2110168" cy="923330"/>
          </a:xfrm>
          <a:prstGeom prst="rect">
            <a:avLst/>
          </a:prstGeom>
          <a:noFill/>
        </p:spPr>
        <p:txBody>
          <a:bodyPr wrap="square" rtlCol="0">
            <a:spAutoFit/>
          </a:bodyPr>
          <a:lstStyle/>
          <a:p>
            <a:r>
              <a:rPr lang="es-MX" dirty="0"/>
              <a:t>Zonas de poca posibilidad de incendios</a:t>
            </a:r>
            <a:endParaRPr lang="es-AR" dirty="0"/>
          </a:p>
        </p:txBody>
      </p:sp>
      <p:sp>
        <p:nvSpPr>
          <p:cNvPr id="27" name="CuadroTexto 26">
            <a:extLst>
              <a:ext uri="{FF2B5EF4-FFF2-40B4-BE49-F238E27FC236}">
                <a16:creationId xmlns:a16="http://schemas.microsoft.com/office/drawing/2014/main" id="{F110007B-106E-4C1B-8553-5535253B2EA2}"/>
              </a:ext>
            </a:extLst>
          </p:cNvPr>
          <p:cNvSpPr txBox="1"/>
          <p:nvPr/>
        </p:nvSpPr>
        <p:spPr>
          <a:xfrm>
            <a:off x="7915851" y="2137290"/>
            <a:ext cx="1538876" cy="523220"/>
          </a:xfrm>
          <a:prstGeom prst="rect">
            <a:avLst/>
          </a:prstGeom>
          <a:noFill/>
        </p:spPr>
        <p:txBody>
          <a:bodyPr wrap="square" rtlCol="0">
            <a:spAutoFit/>
          </a:bodyPr>
          <a:lstStyle/>
          <a:p>
            <a:r>
              <a:rPr lang="es-MX" sz="2800" dirty="0"/>
              <a:t>POINT:</a:t>
            </a:r>
            <a:endParaRPr lang="es-AR" sz="2800" dirty="0"/>
          </a:p>
        </p:txBody>
      </p:sp>
    </p:spTree>
    <p:extLst>
      <p:ext uri="{BB962C8B-B14F-4D97-AF65-F5344CB8AC3E}">
        <p14:creationId xmlns:p14="http://schemas.microsoft.com/office/powerpoint/2010/main" val="220526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DC7A1-7839-4A71-92F9-4292A11A961E}"/>
              </a:ext>
            </a:extLst>
          </p:cNvPr>
          <p:cNvSpPr>
            <a:spLocks noGrp="1"/>
          </p:cNvSpPr>
          <p:nvPr>
            <p:ph type="title"/>
          </p:nvPr>
        </p:nvSpPr>
        <p:spPr/>
        <p:txBody>
          <a:bodyPr/>
          <a:lstStyle/>
          <a:p>
            <a:r>
              <a:rPr lang="es-MX" dirty="0"/>
              <a:t>Funcionamiento de la aplicación </a:t>
            </a:r>
            <a:endParaRPr lang="es-AR" dirty="0"/>
          </a:p>
        </p:txBody>
      </p:sp>
      <p:sp>
        <p:nvSpPr>
          <p:cNvPr id="3" name="Marcador de texto 2">
            <a:extLst>
              <a:ext uri="{FF2B5EF4-FFF2-40B4-BE49-F238E27FC236}">
                <a16:creationId xmlns:a16="http://schemas.microsoft.com/office/drawing/2014/main" id="{2269B735-60B6-491C-9C77-B725F7382B68}"/>
              </a:ext>
            </a:extLst>
          </p:cNvPr>
          <p:cNvSpPr>
            <a:spLocks noGrp="1"/>
          </p:cNvSpPr>
          <p:nvPr>
            <p:ph type="body" idx="1"/>
          </p:nvPr>
        </p:nvSpPr>
        <p:spPr>
          <a:xfrm>
            <a:off x="1623673" y="2176566"/>
            <a:ext cx="4472327" cy="693135"/>
          </a:xfrm>
        </p:spPr>
        <p:txBody>
          <a:bodyPr>
            <a:normAutofit lnSpcReduction="10000"/>
          </a:bodyPr>
          <a:lstStyle/>
          <a:p>
            <a:r>
              <a:rPr lang="es-MX" dirty="0"/>
              <a:t>Mapa general de la zona afectada</a:t>
            </a:r>
            <a:endParaRPr lang="es-AR" dirty="0"/>
          </a:p>
        </p:txBody>
      </p:sp>
      <p:pic>
        <p:nvPicPr>
          <p:cNvPr id="8" name="Content Placeholder 7">
            <a:extLst>
              <a:ext uri="{FF2B5EF4-FFF2-40B4-BE49-F238E27FC236}">
                <a16:creationId xmlns:a16="http://schemas.microsoft.com/office/drawing/2014/main" id="{C8FDAA44-CF4F-4396-9706-85DF41104777}"/>
              </a:ext>
              <a:ext uri="{C183D7F6-B498-43B3-948B-1728B52AA6E4}">
                <adec:decorative xmlns:adec="http://schemas.microsoft.com/office/drawing/2017/decorative" val="1"/>
              </a:ext>
            </a:extLst>
          </p:cNvPr>
          <p:cNvPicPr>
            <a:picLocks noGrp="1" noChangeAspect="1"/>
          </p:cNvPicPr>
          <p:nvPr>
            <p:ph sz="half" idx="2"/>
          </p:nvPr>
        </p:nvPicPr>
        <p:blipFill>
          <a:blip r:embed="rId2"/>
          <a:stretch>
            <a:fillRect/>
          </a:stretch>
        </p:blipFill>
        <p:spPr>
          <a:xfrm>
            <a:off x="3745171" y="3194991"/>
            <a:ext cx="2901323" cy="3118692"/>
          </a:xfrm>
        </p:spPr>
      </p:pic>
      <p:sp>
        <p:nvSpPr>
          <p:cNvPr id="5" name="Marcador de texto 4">
            <a:extLst>
              <a:ext uri="{FF2B5EF4-FFF2-40B4-BE49-F238E27FC236}">
                <a16:creationId xmlns:a16="http://schemas.microsoft.com/office/drawing/2014/main" id="{B5C1ED09-3B08-4E26-BC26-57960FF538BB}"/>
              </a:ext>
            </a:extLst>
          </p:cNvPr>
          <p:cNvSpPr>
            <a:spLocks noGrp="1"/>
          </p:cNvSpPr>
          <p:nvPr>
            <p:ph type="body" sz="quarter" idx="3"/>
          </p:nvPr>
        </p:nvSpPr>
        <p:spPr>
          <a:xfrm>
            <a:off x="7405866" y="2177625"/>
            <a:ext cx="4474028" cy="692076"/>
          </a:xfrm>
        </p:spPr>
        <p:txBody>
          <a:bodyPr>
            <a:normAutofit lnSpcReduction="10000"/>
          </a:bodyPr>
          <a:lstStyle/>
          <a:p>
            <a:r>
              <a:rPr lang="es-MX" dirty="0"/>
              <a:t>Mapa concreto de la zona del incendio</a:t>
            </a:r>
            <a:endParaRPr lang="es-AR" dirty="0"/>
          </a:p>
        </p:txBody>
      </p:sp>
      <p:pic>
        <p:nvPicPr>
          <p:cNvPr id="7" name="Marcador de contenido 6">
            <a:extLst>
              <a:ext uri="{FF2B5EF4-FFF2-40B4-BE49-F238E27FC236}">
                <a16:creationId xmlns:a16="http://schemas.microsoft.com/office/drawing/2014/main" id="{8C3408DF-FD3E-4DD3-9534-40049CDB66C3}"/>
              </a:ext>
            </a:extLst>
          </p:cNvPr>
          <p:cNvPicPr>
            <a:picLocks noGrp="1" noChangeAspect="1"/>
          </p:cNvPicPr>
          <p:nvPr>
            <p:ph sz="quarter" idx="4"/>
          </p:nvPr>
        </p:nvPicPr>
        <p:blipFill>
          <a:blip r:embed="rId3"/>
          <a:stretch>
            <a:fillRect/>
          </a:stretch>
        </p:blipFill>
        <p:spPr>
          <a:xfrm>
            <a:off x="8159264" y="3028948"/>
            <a:ext cx="3126386" cy="3576353"/>
          </a:xfrm>
          <a:prstGeom prst="rect">
            <a:avLst/>
          </a:prstGeom>
        </p:spPr>
      </p:pic>
      <p:sp>
        <p:nvSpPr>
          <p:cNvPr id="15" name="Flecha: a la derecha 14">
            <a:extLst>
              <a:ext uri="{FF2B5EF4-FFF2-40B4-BE49-F238E27FC236}">
                <a16:creationId xmlns:a16="http://schemas.microsoft.com/office/drawing/2014/main" id="{6FE67217-99E9-42B9-8214-7F8D5F21C290}"/>
              </a:ext>
            </a:extLst>
          </p:cNvPr>
          <p:cNvSpPr/>
          <p:nvPr/>
        </p:nvSpPr>
        <p:spPr>
          <a:xfrm>
            <a:off x="2232401" y="4213162"/>
            <a:ext cx="1448726" cy="541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Marcador de contenido 11">
            <a:extLst>
              <a:ext uri="{FF2B5EF4-FFF2-40B4-BE49-F238E27FC236}">
                <a16:creationId xmlns:a16="http://schemas.microsoft.com/office/drawing/2014/main" id="{93EC3DF6-B1FA-4F6A-BE0A-554051D3582F}"/>
              </a:ext>
            </a:extLst>
          </p:cNvPr>
          <p:cNvPicPr>
            <a:picLocks noChangeAspect="1"/>
          </p:cNvPicPr>
          <p:nvPr/>
        </p:nvPicPr>
        <p:blipFill>
          <a:blip r:embed="rId4"/>
          <a:stretch>
            <a:fillRect/>
          </a:stretch>
        </p:blipFill>
        <p:spPr>
          <a:xfrm>
            <a:off x="401912" y="3092208"/>
            <a:ext cx="1830490" cy="3324259"/>
          </a:xfrm>
          <a:prstGeom prst="rect">
            <a:avLst/>
          </a:prstGeom>
        </p:spPr>
      </p:pic>
      <p:sp>
        <p:nvSpPr>
          <p:cNvPr id="17" name="Flecha: a la derecha 16">
            <a:extLst>
              <a:ext uri="{FF2B5EF4-FFF2-40B4-BE49-F238E27FC236}">
                <a16:creationId xmlns:a16="http://schemas.microsoft.com/office/drawing/2014/main" id="{69AFA836-2DB3-46B9-822C-3B00268E1258}"/>
              </a:ext>
            </a:extLst>
          </p:cNvPr>
          <p:cNvSpPr/>
          <p:nvPr/>
        </p:nvSpPr>
        <p:spPr>
          <a:xfrm>
            <a:off x="6775951" y="4259814"/>
            <a:ext cx="1259830" cy="49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76819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F3A3-A4FC-4E04-A36A-0941DE05A71A}"/>
              </a:ext>
            </a:extLst>
          </p:cNvPr>
          <p:cNvSpPr>
            <a:spLocks noGrp="1"/>
          </p:cNvSpPr>
          <p:nvPr>
            <p:ph type="title"/>
          </p:nvPr>
        </p:nvSpPr>
        <p:spPr/>
        <p:txBody>
          <a:bodyPr/>
          <a:lstStyle/>
          <a:p>
            <a:r>
              <a:rPr lang="es-AR" dirty="0"/>
              <a:t>Otras funciones de la App</a:t>
            </a:r>
            <a:endParaRPr lang="en-US" dirty="0"/>
          </a:p>
        </p:txBody>
      </p:sp>
      <p:sp>
        <p:nvSpPr>
          <p:cNvPr id="4" name="Text Placeholder 3">
            <a:extLst>
              <a:ext uri="{FF2B5EF4-FFF2-40B4-BE49-F238E27FC236}">
                <a16:creationId xmlns:a16="http://schemas.microsoft.com/office/drawing/2014/main" id="{18355DC8-9830-4F82-8408-3DE506BBD0CA}"/>
              </a:ext>
            </a:extLst>
          </p:cNvPr>
          <p:cNvSpPr>
            <a:spLocks noGrp="1"/>
          </p:cNvSpPr>
          <p:nvPr>
            <p:ph type="body" sz="half" idx="2"/>
          </p:nvPr>
        </p:nvSpPr>
        <p:spPr>
          <a:xfrm>
            <a:off x="276261" y="2138645"/>
            <a:ext cx="5562286" cy="4062335"/>
          </a:xfrm>
        </p:spPr>
        <p:txBody>
          <a:bodyPr>
            <a:normAutofit/>
          </a:bodyPr>
          <a:lstStyle/>
          <a:p>
            <a:pPr marL="285750" indent="-285750">
              <a:buFont typeface="Arial" panose="020B0604020202020204" pitchFamily="34" charset="0"/>
              <a:buChar char="•"/>
            </a:pPr>
            <a:r>
              <a:rPr lang="es-AR" dirty="0"/>
              <a:t>La App tiene otras funciones muy buenas, como la ubicación de los cuarteles de bomberos, la ubicación de los hospitales y la ubicación de los aeropuertos de los aviones hidrantes.</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También cuenta con una cámara donde cualquier persona podría sacar fotos a los incendios para que la pagina pueda actualizarse y así saber cuales son las nuevas áreas ya incendiadas</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También cuenta con una opción para poder ver el clima</a:t>
            </a:r>
            <a:endParaRPr lang="en-US" dirty="0"/>
          </a:p>
        </p:txBody>
      </p:sp>
      <p:pic>
        <p:nvPicPr>
          <p:cNvPr id="14" name="Picture Placeholder 13">
            <a:extLst>
              <a:ext uri="{FF2B5EF4-FFF2-40B4-BE49-F238E27FC236}">
                <a16:creationId xmlns:a16="http://schemas.microsoft.com/office/drawing/2014/main" id="{0E95141C-621E-48E2-BC76-E27E501AD315}"/>
              </a:ext>
            </a:extLst>
          </p:cNvPr>
          <p:cNvPicPr>
            <a:picLocks noGrp="1" noChangeAspect="1"/>
          </p:cNvPicPr>
          <p:nvPr>
            <p:ph type="pic" idx="1"/>
          </p:nvPr>
        </p:nvPicPr>
        <p:blipFill>
          <a:blip r:embed="rId2"/>
          <a:srcRect l="11699" r="11699"/>
          <a:stretch>
            <a:fillRect/>
          </a:stretch>
        </p:blipFill>
        <p:spPr>
          <a:xfrm>
            <a:off x="8030003" y="4111667"/>
            <a:ext cx="1312626" cy="814314"/>
          </a:xfrm>
          <a:prstGeom prst="rect">
            <a:avLst/>
          </a:prstGeom>
        </p:spPr>
      </p:pic>
      <p:pic>
        <p:nvPicPr>
          <p:cNvPr id="13" name="Picture 12">
            <a:extLst>
              <a:ext uri="{FF2B5EF4-FFF2-40B4-BE49-F238E27FC236}">
                <a16:creationId xmlns:a16="http://schemas.microsoft.com/office/drawing/2014/main" id="{B98EFA28-0336-4A22-B4E4-7A3CEE3D92EA}"/>
              </a:ext>
            </a:extLst>
          </p:cNvPr>
          <p:cNvPicPr>
            <a:picLocks noChangeAspect="1"/>
          </p:cNvPicPr>
          <p:nvPr/>
        </p:nvPicPr>
        <p:blipFill>
          <a:blip r:embed="rId3"/>
          <a:stretch>
            <a:fillRect/>
          </a:stretch>
        </p:blipFill>
        <p:spPr>
          <a:xfrm>
            <a:off x="8030003" y="5470466"/>
            <a:ext cx="1312626" cy="814314"/>
          </a:xfrm>
          <a:prstGeom prst="rect">
            <a:avLst/>
          </a:prstGeom>
        </p:spPr>
      </p:pic>
      <p:pic>
        <p:nvPicPr>
          <p:cNvPr id="16" name="Picture 15">
            <a:extLst>
              <a:ext uri="{FF2B5EF4-FFF2-40B4-BE49-F238E27FC236}">
                <a16:creationId xmlns:a16="http://schemas.microsoft.com/office/drawing/2014/main" id="{E1596B42-99DA-4A8C-9E69-E36578DBA88C}"/>
              </a:ext>
            </a:extLst>
          </p:cNvPr>
          <p:cNvPicPr>
            <a:picLocks noChangeAspect="1"/>
          </p:cNvPicPr>
          <p:nvPr/>
        </p:nvPicPr>
        <p:blipFill>
          <a:blip r:embed="rId4"/>
          <a:stretch>
            <a:fillRect/>
          </a:stretch>
        </p:blipFill>
        <p:spPr>
          <a:xfrm>
            <a:off x="6500441" y="2598330"/>
            <a:ext cx="1156330" cy="1156330"/>
          </a:xfrm>
          <a:prstGeom prst="rect">
            <a:avLst/>
          </a:prstGeom>
        </p:spPr>
      </p:pic>
      <p:pic>
        <p:nvPicPr>
          <p:cNvPr id="18" name="Picture 17">
            <a:extLst>
              <a:ext uri="{FF2B5EF4-FFF2-40B4-BE49-F238E27FC236}">
                <a16:creationId xmlns:a16="http://schemas.microsoft.com/office/drawing/2014/main" id="{6C67202B-DDD1-46E1-8C7F-37382434DC20}"/>
              </a:ext>
            </a:extLst>
          </p:cNvPr>
          <p:cNvPicPr>
            <a:picLocks noChangeAspect="1"/>
          </p:cNvPicPr>
          <p:nvPr/>
        </p:nvPicPr>
        <p:blipFill>
          <a:blip r:embed="rId5"/>
          <a:stretch>
            <a:fillRect/>
          </a:stretch>
        </p:blipFill>
        <p:spPr>
          <a:xfrm>
            <a:off x="8083427" y="2598330"/>
            <a:ext cx="1259202" cy="1156330"/>
          </a:xfrm>
          <a:prstGeom prst="rect">
            <a:avLst/>
          </a:prstGeom>
        </p:spPr>
      </p:pic>
      <p:pic>
        <p:nvPicPr>
          <p:cNvPr id="19" name="Picture 18">
            <a:extLst>
              <a:ext uri="{FF2B5EF4-FFF2-40B4-BE49-F238E27FC236}">
                <a16:creationId xmlns:a16="http://schemas.microsoft.com/office/drawing/2014/main" id="{DA4201EC-F5DF-4E20-88BB-A5069DA17897}"/>
              </a:ext>
            </a:extLst>
          </p:cNvPr>
          <p:cNvPicPr>
            <a:picLocks noChangeAspect="1"/>
          </p:cNvPicPr>
          <p:nvPr/>
        </p:nvPicPr>
        <p:blipFill>
          <a:blip r:embed="rId6"/>
          <a:stretch>
            <a:fillRect/>
          </a:stretch>
        </p:blipFill>
        <p:spPr>
          <a:xfrm>
            <a:off x="9667441" y="2598330"/>
            <a:ext cx="1671120" cy="1156330"/>
          </a:xfrm>
          <a:prstGeom prst="rect">
            <a:avLst/>
          </a:prstGeom>
        </p:spPr>
      </p:pic>
    </p:spTree>
    <p:extLst>
      <p:ext uri="{BB962C8B-B14F-4D97-AF65-F5344CB8AC3E}">
        <p14:creationId xmlns:p14="http://schemas.microsoft.com/office/powerpoint/2010/main" val="35163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A9167-94B4-4BA0-B5B3-A735CD2B07B3}"/>
              </a:ext>
            </a:extLst>
          </p:cNvPr>
          <p:cNvSpPr>
            <a:spLocks noGrp="1"/>
          </p:cNvSpPr>
          <p:nvPr>
            <p:ph type="title"/>
          </p:nvPr>
        </p:nvSpPr>
        <p:spPr/>
        <p:txBody>
          <a:bodyPr/>
          <a:lstStyle/>
          <a:p>
            <a:r>
              <a:rPr lang="es-MX" dirty="0"/>
              <a:t>Las tecnologías utilizadas para esta App</a:t>
            </a:r>
            <a:endParaRPr lang="es-AR" dirty="0"/>
          </a:p>
        </p:txBody>
      </p:sp>
      <p:sp>
        <p:nvSpPr>
          <p:cNvPr id="3" name="Marcador de texto 2">
            <a:extLst>
              <a:ext uri="{FF2B5EF4-FFF2-40B4-BE49-F238E27FC236}">
                <a16:creationId xmlns:a16="http://schemas.microsoft.com/office/drawing/2014/main" id="{53CCC0B2-8F1C-4E63-9529-FF5041028DA0}"/>
              </a:ext>
            </a:extLst>
          </p:cNvPr>
          <p:cNvSpPr>
            <a:spLocks noGrp="1"/>
          </p:cNvSpPr>
          <p:nvPr>
            <p:ph type="body" idx="1"/>
          </p:nvPr>
        </p:nvSpPr>
        <p:spPr>
          <a:xfrm>
            <a:off x="316314" y="3029208"/>
            <a:ext cx="4907740" cy="1080937"/>
          </a:xfrm>
        </p:spPr>
        <p:txBody>
          <a:bodyPr>
            <a:noAutofit/>
          </a:bodyPr>
          <a:lstStyle/>
          <a:p>
            <a:pPr marL="342900" indent="-342900">
              <a:buFont typeface="Arial" panose="020B0604020202020204" pitchFamily="34" charset="0"/>
              <a:buChar char="•"/>
            </a:pPr>
            <a:r>
              <a:rPr lang="es-MX" sz="1400" dirty="0">
                <a:solidFill>
                  <a:schemeClr val="bg1"/>
                </a:solidFill>
              </a:rPr>
              <a:t>Sensor MODIS (Moderate Resolution Imaging Spectroradiometer): </a:t>
            </a:r>
            <a:r>
              <a:rPr lang="es-MX" sz="1400" dirty="0"/>
              <a:t>el sensor MODIS es un sensor que identifica las radiaciones infrarrojas emitidas por los incendios, estas radiaciones pueden ser traducidas rápidamente a un mapa donde se muestren todos los focos de incendios. Este sensor se encuentra en el satélite Terra y Aqua</a:t>
            </a:r>
          </a:p>
          <a:p>
            <a:pPr marL="342900" indent="-342900">
              <a:buFont typeface="Arial" panose="020B0604020202020204" pitchFamily="34" charset="0"/>
              <a:buChar char="•"/>
            </a:pPr>
            <a:r>
              <a:rPr lang="es-MX" sz="1400" dirty="0">
                <a:solidFill>
                  <a:schemeClr val="bg1"/>
                </a:solidFill>
              </a:rPr>
              <a:t>Drones: </a:t>
            </a:r>
            <a:r>
              <a:rPr lang="es-ES" sz="1400" dirty="0"/>
              <a:t>Se podría utilizar junto a la aplicación para eliminar los focos detectados por el sensor MODIS y evitar un incendio de mayor magnitud </a:t>
            </a:r>
            <a:endParaRPr lang="es-MX" sz="1400" dirty="0">
              <a:solidFill>
                <a:schemeClr val="bg1"/>
              </a:solidFill>
            </a:endParaRPr>
          </a:p>
        </p:txBody>
      </p:sp>
      <p:pic>
        <p:nvPicPr>
          <p:cNvPr id="12" name="Marcador de contenido 11">
            <a:extLst>
              <a:ext uri="{FF2B5EF4-FFF2-40B4-BE49-F238E27FC236}">
                <a16:creationId xmlns:a16="http://schemas.microsoft.com/office/drawing/2014/main" id="{D5B4E974-C1B1-4B82-969E-A3A7FFF38F43}"/>
              </a:ext>
            </a:extLst>
          </p:cNvPr>
          <p:cNvPicPr>
            <a:picLocks noGrp="1" noChangeAspect="1"/>
          </p:cNvPicPr>
          <p:nvPr>
            <p:ph sz="half" idx="2"/>
          </p:nvPr>
        </p:nvPicPr>
        <p:blipFill>
          <a:blip r:embed="rId2"/>
          <a:stretch>
            <a:fillRect/>
          </a:stretch>
        </p:blipFill>
        <p:spPr>
          <a:xfrm>
            <a:off x="6231988" y="3842057"/>
            <a:ext cx="4702900" cy="2688134"/>
          </a:xfrm>
        </p:spPr>
      </p:pic>
      <p:sp>
        <p:nvSpPr>
          <p:cNvPr id="5" name="Marcador de texto 4">
            <a:extLst>
              <a:ext uri="{FF2B5EF4-FFF2-40B4-BE49-F238E27FC236}">
                <a16:creationId xmlns:a16="http://schemas.microsoft.com/office/drawing/2014/main" id="{7AC6E983-C891-428C-89FA-B4F6224555A8}"/>
              </a:ext>
            </a:extLst>
          </p:cNvPr>
          <p:cNvSpPr>
            <a:spLocks noGrp="1"/>
          </p:cNvSpPr>
          <p:nvPr>
            <p:ph type="body" sz="quarter" idx="3"/>
          </p:nvPr>
        </p:nvSpPr>
        <p:spPr>
          <a:xfrm>
            <a:off x="5828067" y="2543195"/>
            <a:ext cx="4835435" cy="1298862"/>
          </a:xfrm>
        </p:spPr>
        <p:txBody>
          <a:bodyPr>
            <a:noAutofit/>
          </a:bodyPr>
          <a:lstStyle/>
          <a:p>
            <a:pPr marL="342900" indent="-342900">
              <a:buFont typeface="Arial" panose="020B0604020202020204" pitchFamily="34" charset="0"/>
              <a:buChar char="•"/>
            </a:pPr>
            <a:r>
              <a:rPr lang="es-MX" sz="1400" dirty="0">
                <a:solidFill>
                  <a:schemeClr val="bg1"/>
                </a:solidFill>
              </a:rPr>
              <a:t>Sensor SMAP (Soil Moisture Active Passive): </a:t>
            </a:r>
            <a:r>
              <a:rPr lang="es-MX" sz="1400" dirty="0"/>
              <a:t>SMAP está diseñado para medir la humedad del suelo. Esto permite observar cambios en todo el mundo en escalas de tiempo que van desde grandes tormentas hasta mediciones repetidas de cambios a lo largo de las estaciones. El satélite usado es el SMAP</a:t>
            </a:r>
            <a:r>
              <a:rPr lang="es-AR" sz="1400" dirty="0"/>
              <a:t> y manda información cada día a la App, por lo que cada 16 horas como máximo se actualiza la App.</a:t>
            </a:r>
            <a:endParaRPr lang="es-MX" sz="1400" dirty="0"/>
          </a:p>
        </p:txBody>
      </p:sp>
      <p:pic>
        <p:nvPicPr>
          <p:cNvPr id="14" name="Marcador de contenido 13">
            <a:extLst>
              <a:ext uri="{FF2B5EF4-FFF2-40B4-BE49-F238E27FC236}">
                <a16:creationId xmlns:a16="http://schemas.microsoft.com/office/drawing/2014/main" id="{87D31322-7B86-49DD-9310-6ACBC6654783}"/>
              </a:ext>
            </a:extLst>
          </p:cNvPr>
          <p:cNvPicPr>
            <a:picLocks noGrp="1" noChangeAspect="1"/>
          </p:cNvPicPr>
          <p:nvPr>
            <p:ph sz="quarter" idx="4"/>
          </p:nvPr>
        </p:nvPicPr>
        <p:blipFill>
          <a:blip r:embed="rId3"/>
          <a:stretch>
            <a:fillRect/>
          </a:stretch>
        </p:blipFill>
        <p:spPr>
          <a:xfrm>
            <a:off x="1082953" y="4110145"/>
            <a:ext cx="3096712" cy="2477370"/>
          </a:xfrm>
        </p:spPr>
      </p:pic>
    </p:spTree>
    <p:extLst>
      <p:ext uri="{BB962C8B-B14F-4D97-AF65-F5344CB8AC3E}">
        <p14:creationId xmlns:p14="http://schemas.microsoft.com/office/powerpoint/2010/main" val="359978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E5A9-C7A1-47BB-AA79-CF6EA2DD32E3}"/>
              </a:ext>
            </a:extLst>
          </p:cNvPr>
          <p:cNvSpPr>
            <a:spLocks noGrp="1"/>
          </p:cNvSpPr>
          <p:nvPr>
            <p:ph type="title"/>
          </p:nvPr>
        </p:nvSpPr>
        <p:spPr>
          <a:xfrm>
            <a:off x="680321" y="753227"/>
            <a:ext cx="9613859" cy="1080940"/>
          </a:xfrm>
        </p:spPr>
        <p:txBody>
          <a:bodyPr anchor="ctr">
            <a:normAutofit/>
          </a:bodyPr>
          <a:lstStyle/>
          <a:p>
            <a:r>
              <a:rPr lang="es-AR" dirty="0"/>
              <a:t>Categorías de incendios</a:t>
            </a:r>
            <a:endParaRPr lang="en-US" dirty="0"/>
          </a:p>
        </p:txBody>
      </p:sp>
      <p:pic>
        <p:nvPicPr>
          <p:cNvPr id="6" name="Picture Placeholder 5" descr="A sunset over a fire&#10;&#10;Description automatically generated">
            <a:extLst>
              <a:ext uri="{FF2B5EF4-FFF2-40B4-BE49-F238E27FC236}">
                <a16:creationId xmlns:a16="http://schemas.microsoft.com/office/drawing/2014/main" id="{9BC3476E-CB42-4D04-BEE1-34511B521F79}"/>
              </a:ext>
            </a:extLst>
          </p:cNvPr>
          <p:cNvPicPr>
            <a:picLocks noGrp="1" noChangeAspect="1"/>
          </p:cNvPicPr>
          <p:nvPr>
            <p:ph idx="1"/>
          </p:nvPr>
        </p:nvPicPr>
        <p:blipFill rotWithShape="1">
          <a:blip r:embed="rId2"/>
          <a:srcRect t="1927" r="1" b="1928"/>
          <a:stretch/>
        </p:blipFill>
        <p:spPr>
          <a:xfrm>
            <a:off x="4685846" y="2336873"/>
            <a:ext cx="5608336" cy="3599313"/>
          </a:xfrm>
          <a:noFill/>
        </p:spPr>
      </p:pic>
      <p:sp>
        <p:nvSpPr>
          <p:cNvPr id="4" name="Text Placeholder 3">
            <a:extLst>
              <a:ext uri="{FF2B5EF4-FFF2-40B4-BE49-F238E27FC236}">
                <a16:creationId xmlns:a16="http://schemas.microsoft.com/office/drawing/2014/main" id="{DC443203-8A1B-4197-B2B5-08F834E5518C}"/>
              </a:ext>
            </a:extLst>
          </p:cNvPr>
          <p:cNvSpPr>
            <a:spLocks noGrp="1"/>
          </p:cNvSpPr>
          <p:nvPr>
            <p:ph type="body" sz="half" idx="2"/>
          </p:nvPr>
        </p:nvSpPr>
        <p:spPr>
          <a:xfrm>
            <a:off x="680321" y="2794281"/>
            <a:ext cx="3936067" cy="2915893"/>
          </a:xfrm>
        </p:spPr>
        <p:txBody>
          <a:bodyPr anchor="ctr">
            <a:noAutofit/>
          </a:bodyPr>
          <a:lstStyle/>
          <a:p>
            <a:r>
              <a:rPr lang="es-ES" sz="1400" dirty="0"/>
              <a:t>Las categorías de los incendios son captadas por el sensor MODIS. De esta manera podemos saber cuanto personal voluntario hay que enviar al incendio.</a:t>
            </a:r>
          </a:p>
          <a:p>
            <a:r>
              <a:rPr lang="es-ES" sz="1400" dirty="0">
                <a:solidFill>
                  <a:schemeClr val="tx2">
                    <a:lumMod val="10000"/>
                  </a:schemeClr>
                </a:solidFill>
              </a:rPr>
              <a:t>Nivel I.</a:t>
            </a:r>
            <a:r>
              <a:rPr lang="es-ES" sz="1400" dirty="0"/>
              <a:t> </a:t>
            </a:r>
            <a:r>
              <a:rPr lang="es-MX" sz="1400" dirty="0"/>
              <a:t>Los incendios de pequeña dimensión. Pueden ser controlados por solo un cuartel de bomberos</a:t>
            </a:r>
          </a:p>
          <a:p>
            <a:r>
              <a:rPr lang="es-ES" sz="1400" dirty="0">
                <a:solidFill>
                  <a:schemeClr val="tx2">
                    <a:lumMod val="10000"/>
                  </a:schemeClr>
                </a:solidFill>
              </a:rPr>
              <a:t>Nivel II. </a:t>
            </a:r>
            <a:r>
              <a:rPr lang="es-MX" sz="1400" dirty="0"/>
              <a:t>Incendios de proporción mediana. Se necesita de varios cuarteles de bomberos para poder suprimirlo</a:t>
            </a:r>
          </a:p>
          <a:p>
            <a:r>
              <a:rPr lang="es-ES" sz="1400" dirty="0">
                <a:solidFill>
                  <a:schemeClr val="tx2">
                    <a:lumMod val="10000"/>
                  </a:schemeClr>
                </a:solidFill>
              </a:rPr>
              <a:t>Nivel III. </a:t>
            </a:r>
            <a:r>
              <a:rPr lang="es-MX" sz="1400" dirty="0"/>
              <a:t>Incendios de gran magnitud. Para poder suprimirlo se requiere la ayuda de todos los cuarteles disponibles, ya que son incendios demasiado grandes y que se propagan rápidamente </a:t>
            </a:r>
            <a:endParaRPr lang="en-US" sz="1400" dirty="0"/>
          </a:p>
        </p:txBody>
      </p:sp>
    </p:spTree>
    <p:extLst>
      <p:ext uri="{BB962C8B-B14F-4D97-AF65-F5344CB8AC3E}">
        <p14:creationId xmlns:p14="http://schemas.microsoft.com/office/powerpoint/2010/main" val="454019196"/>
      </p:ext>
    </p:extLst>
  </p:cSld>
  <p:clrMapOvr>
    <a:masterClrMapping/>
  </p:clrMapOvr>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6966_TF11161285.potx" id="{7325A28F-9247-498D-87B6-0BF3CD31B6DD}" vid="{40543C41-23B4-4E6D-9C45-DEE328816E2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147</TotalTime>
  <Words>494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Trebuchet MS</vt:lpstr>
      <vt:lpstr>Berlín</vt:lpstr>
      <vt:lpstr>Global Fire Detect</vt:lpstr>
      <vt:lpstr>Proposito de la aplicacion</vt:lpstr>
      <vt:lpstr>Características de la aplicación. </vt:lpstr>
      <vt:lpstr>Funcionamiento de la aplicación </vt:lpstr>
      <vt:lpstr>Otras funciones de la App</vt:lpstr>
      <vt:lpstr>Las tecnologías utilizadas para esta App</vt:lpstr>
      <vt:lpstr>Categorías de incendios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Fire Detect</dc:title>
  <dc:creator>agusbajoterra055@gmail.com</dc:creator>
  <cp:lastModifiedBy>agusbajoterra055@gmail.com</cp:lastModifiedBy>
  <cp:revision>20</cp:revision>
  <dcterms:created xsi:type="dcterms:W3CDTF">2020-10-03T17:18:35Z</dcterms:created>
  <dcterms:modified xsi:type="dcterms:W3CDTF">2020-10-05T01:52:02Z</dcterms:modified>
</cp:coreProperties>
</file>